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300" r:id="rId3"/>
    <p:sldId id="301" r:id="rId4"/>
    <p:sldId id="302" r:id="rId5"/>
    <p:sldId id="309" r:id="rId6"/>
    <p:sldId id="310" r:id="rId7"/>
    <p:sldId id="303" r:id="rId8"/>
    <p:sldId id="304" r:id="rId9"/>
    <p:sldId id="305" r:id="rId10"/>
    <p:sldId id="306" r:id="rId11"/>
    <p:sldId id="307" r:id="rId12"/>
    <p:sldId id="308" r:id="rId13"/>
    <p:sldId id="311" r:id="rId14"/>
    <p:sldId id="312" r:id="rId15"/>
    <p:sldId id="31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unito Sans ExtraBold" pitchFamily="2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09C"/>
    <a:srgbClr val="0000B2"/>
    <a:srgbClr val="8D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99147C-4006-4180-9142-8D14E6B2B01D}" v="7" dt="2023-08-31T21:25:26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howGuides="1">
      <p:cViewPr varScale="1">
        <p:scale>
          <a:sx n="133" d="100"/>
          <a:sy n="133" d="100"/>
        </p:scale>
        <p:origin x="91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70801" cy="3708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avid Martinez Vargas" userId="c632008b-f998-4b6d-b45a-5c056b487435" providerId="ADAL" clId="{AD99147C-4006-4180-9142-8D14E6B2B01D}"/>
    <pc:docChg chg="custSel addSld delSld modSld">
      <pc:chgData name="Juan David Martinez Vargas" userId="c632008b-f998-4b6d-b45a-5c056b487435" providerId="ADAL" clId="{AD99147C-4006-4180-9142-8D14E6B2B01D}" dt="2023-08-31T21:26:07.228" v="237" actId="1076"/>
      <pc:docMkLst>
        <pc:docMk/>
      </pc:docMkLst>
      <pc:sldChg chg="addSp modSp new mod">
        <pc:chgData name="Juan David Martinez Vargas" userId="c632008b-f998-4b6d-b45a-5c056b487435" providerId="ADAL" clId="{AD99147C-4006-4180-9142-8D14E6B2B01D}" dt="2023-08-31T21:19:57.164" v="16" actId="1076"/>
        <pc:sldMkLst>
          <pc:docMk/>
          <pc:sldMk cId="73968128" sldId="311"/>
        </pc:sldMkLst>
        <pc:spChg chg="add mod">
          <ac:chgData name="Juan David Martinez Vargas" userId="c632008b-f998-4b6d-b45a-5c056b487435" providerId="ADAL" clId="{AD99147C-4006-4180-9142-8D14E6B2B01D}" dt="2023-08-31T21:18:00.280" v="12" actId="20577"/>
          <ac:spMkLst>
            <pc:docMk/>
            <pc:sldMk cId="73968128" sldId="311"/>
            <ac:spMk id="2" creationId="{930C7D30-9233-4102-B50F-3E823F8C98FA}"/>
          </ac:spMkLst>
        </pc:spChg>
        <pc:picChg chg="add mod">
          <ac:chgData name="Juan David Martinez Vargas" userId="c632008b-f998-4b6d-b45a-5c056b487435" providerId="ADAL" clId="{AD99147C-4006-4180-9142-8D14E6B2B01D}" dt="2023-08-31T21:19:57.164" v="16" actId="1076"/>
          <ac:picMkLst>
            <pc:docMk/>
            <pc:sldMk cId="73968128" sldId="311"/>
            <ac:picMk id="4" creationId="{74094CDD-1663-44AE-87E6-930FE32E4162}"/>
          </ac:picMkLst>
        </pc:picChg>
      </pc:sldChg>
      <pc:sldChg chg="del">
        <pc:chgData name="Juan David Martinez Vargas" userId="c632008b-f998-4b6d-b45a-5c056b487435" providerId="ADAL" clId="{AD99147C-4006-4180-9142-8D14E6B2B01D}" dt="2023-08-31T20:32:43.294" v="0" actId="47"/>
        <pc:sldMkLst>
          <pc:docMk/>
          <pc:sldMk cId="1646070798" sldId="311"/>
        </pc:sldMkLst>
      </pc:sldChg>
      <pc:sldChg chg="addSp delSp modSp new mod">
        <pc:chgData name="Juan David Martinez Vargas" userId="c632008b-f998-4b6d-b45a-5c056b487435" providerId="ADAL" clId="{AD99147C-4006-4180-9142-8D14E6B2B01D}" dt="2023-08-31T21:25:26.061" v="232"/>
        <pc:sldMkLst>
          <pc:docMk/>
          <pc:sldMk cId="2053181349" sldId="312"/>
        </pc:sldMkLst>
        <pc:spChg chg="add mod">
          <ac:chgData name="Juan David Martinez Vargas" userId="c632008b-f998-4b6d-b45a-5c056b487435" providerId="ADAL" clId="{AD99147C-4006-4180-9142-8D14E6B2B01D}" dt="2023-08-31T21:22:18.441" v="180" actId="6549"/>
          <ac:spMkLst>
            <pc:docMk/>
            <pc:sldMk cId="2053181349" sldId="312"/>
            <ac:spMk id="2" creationId="{BC38B48D-C1B3-4604-816B-1865D3D788E6}"/>
          </ac:spMkLst>
        </pc:spChg>
        <pc:spChg chg="add del mod">
          <ac:chgData name="Juan David Martinez Vargas" userId="c632008b-f998-4b6d-b45a-5c056b487435" providerId="ADAL" clId="{AD99147C-4006-4180-9142-8D14E6B2B01D}" dt="2023-08-31T21:25:25.271" v="231" actId="478"/>
          <ac:spMkLst>
            <pc:docMk/>
            <pc:sldMk cId="2053181349" sldId="312"/>
            <ac:spMk id="3" creationId="{2C689D65-A1B9-4721-949A-807EC5F70A1B}"/>
          </ac:spMkLst>
        </pc:spChg>
        <pc:spChg chg="add del mod">
          <ac:chgData name="Juan David Martinez Vargas" userId="c632008b-f998-4b6d-b45a-5c056b487435" providerId="ADAL" clId="{AD99147C-4006-4180-9142-8D14E6B2B01D}" dt="2023-08-31T21:25:23.809" v="230"/>
          <ac:spMkLst>
            <pc:docMk/>
            <pc:sldMk cId="2053181349" sldId="312"/>
            <ac:spMk id="6" creationId="{2C0CF5BF-5350-41BA-B8A6-9858379CE581}"/>
          </ac:spMkLst>
        </pc:spChg>
        <pc:spChg chg="add mod">
          <ac:chgData name="Juan David Martinez Vargas" userId="c632008b-f998-4b6d-b45a-5c056b487435" providerId="ADAL" clId="{AD99147C-4006-4180-9142-8D14E6B2B01D}" dt="2023-08-31T21:25:26.061" v="232"/>
          <ac:spMkLst>
            <pc:docMk/>
            <pc:sldMk cId="2053181349" sldId="312"/>
            <ac:spMk id="7" creationId="{80D2AC72-60AC-4002-ADA5-BAB3EC730376}"/>
          </ac:spMkLst>
        </pc:spChg>
        <pc:picChg chg="add mod">
          <ac:chgData name="Juan David Martinez Vargas" userId="c632008b-f998-4b6d-b45a-5c056b487435" providerId="ADAL" clId="{AD99147C-4006-4180-9142-8D14E6B2B01D}" dt="2023-08-31T21:24:38.753" v="182" actId="1076"/>
          <ac:picMkLst>
            <pc:docMk/>
            <pc:sldMk cId="2053181349" sldId="312"/>
            <ac:picMk id="5" creationId="{FFA084DC-B6FC-475A-9208-42F717890377}"/>
          </ac:picMkLst>
        </pc:picChg>
      </pc:sldChg>
      <pc:sldChg chg="addSp delSp modSp new mod">
        <pc:chgData name="Juan David Martinez Vargas" userId="c632008b-f998-4b6d-b45a-5c056b487435" providerId="ADAL" clId="{AD99147C-4006-4180-9142-8D14E6B2B01D}" dt="2023-08-31T21:26:07.228" v="237" actId="1076"/>
        <pc:sldMkLst>
          <pc:docMk/>
          <pc:sldMk cId="3946254997" sldId="313"/>
        </pc:sldMkLst>
        <pc:spChg chg="add mod">
          <ac:chgData name="Juan David Martinez Vargas" userId="c632008b-f998-4b6d-b45a-5c056b487435" providerId="ADAL" clId="{AD99147C-4006-4180-9142-8D14E6B2B01D}" dt="2023-08-31T21:25:18.451" v="228" actId="14100"/>
          <ac:spMkLst>
            <pc:docMk/>
            <pc:sldMk cId="3946254997" sldId="313"/>
            <ac:spMk id="2" creationId="{26F7E56E-91C0-447A-8652-8ACEE2EB6864}"/>
          </ac:spMkLst>
        </pc:spChg>
        <pc:picChg chg="add del mod">
          <ac:chgData name="Juan David Martinez Vargas" userId="c632008b-f998-4b6d-b45a-5c056b487435" providerId="ADAL" clId="{AD99147C-4006-4180-9142-8D14E6B2B01D}" dt="2023-08-31T21:25:53.784" v="235" actId="478"/>
          <ac:picMkLst>
            <pc:docMk/>
            <pc:sldMk cId="3946254997" sldId="313"/>
            <ac:picMk id="4" creationId="{4697BAD7-78C8-4002-9811-A8040D4814C6}"/>
          </ac:picMkLst>
        </pc:picChg>
        <pc:picChg chg="add mod">
          <ac:chgData name="Juan David Martinez Vargas" userId="c632008b-f998-4b6d-b45a-5c056b487435" providerId="ADAL" clId="{AD99147C-4006-4180-9142-8D14E6B2B01D}" dt="2023-08-31T21:26:07.228" v="237" actId="1076"/>
          <ac:picMkLst>
            <pc:docMk/>
            <pc:sldMk cId="3946254997" sldId="313"/>
            <ac:picMk id="6" creationId="{A4AFFFA6-164D-4C06-B8A3-42A680548E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8492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55477"/>
            <a:ext cx="9143999" cy="5198977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0" y="-374331"/>
            <a:ext cx="9147894" cy="51435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71870" y="1838897"/>
            <a:ext cx="81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Aprendizaje automático</a:t>
            </a: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226" y="3041689"/>
            <a:ext cx="4581131" cy="68963"/>
          </a:xfrm>
          <a:prstGeom prst="rect">
            <a:avLst/>
          </a:prstGeom>
        </p:spPr>
      </p:pic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4916" y="4702209"/>
            <a:ext cx="891441" cy="37866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054916" y="3344604"/>
            <a:ext cx="8747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25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2023</a:t>
            </a:r>
          </a:p>
          <a:p>
            <a:pPr algn="r"/>
            <a:endParaRPr lang="es-CO" sz="225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3071923" y="518260"/>
            <a:ext cx="5706870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6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1855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66578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22969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4910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2238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448976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7423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28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98405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9741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934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32" y="492014"/>
            <a:ext cx="3692632" cy="543742"/>
          </a:xfrm>
        </p:spPr>
        <p:txBody>
          <a:bodyPr/>
          <a:lstStyle>
            <a:lvl1pPr algn="ctr">
              <a:defRPr sz="4000" b="1">
                <a:solidFill>
                  <a:srgbClr val="02C9B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01" y="1309983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715" lvl="0" indent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lvl="1" indent="-3095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28700" lvl="2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371600" lvl="3" indent="-281939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14500" lvl="4" indent="-268128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057400" lvl="5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2400300" lvl="6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2743200" lvl="7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3086100" lvl="8" indent="-295751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3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58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2" name="Google Shape;87;p22">
            <a:extLst>
              <a:ext uri="{FF2B5EF4-FFF2-40B4-BE49-F238E27FC236}">
                <a16:creationId xmlns:a16="http://schemas.microsoft.com/office/drawing/2014/main" id="{85F04559-A81A-54D3-2B1A-DDD6F2612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6564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91864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93916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7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0539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11">
            <a:extLst>
              <a:ext uri="{FF2B5EF4-FFF2-40B4-BE49-F238E27FC236}">
                <a16:creationId xmlns:a16="http://schemas.microsoft.com/office/drawing/2014/main" id="{82DC6C10-937C-1F1F-D048-1657A24F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7316" y="4702209"/>
            <a:ext cx="891441" cy="37866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CDB7D0-BDF1-F8C6-9DA6-C96C0863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pic>
        <p:nvPicPr>
          <p:cNvPr id="5" name="Imagen 4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1DCB6439-688A-AB5E-8E4C-BDCA15736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697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8E40F9F-6290-C1E6-1E74-AFEA26E22D8D}"/>
              </a:ext>
            </a:extLst>
          </p:cNvPr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12">
            <a:extLst>
              <a:ext uri="{FF2B5EF4-FFF2-40B4-BE49-F238E27FC236}">
                <a16:creationId xmlns:a16="http://schemas.microsoft.com/office/drawing/2014/main" id="{F6C67CBD-A8F1-F1DB-702D-816E94535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4764835"/>
            <a:ext cx="891441" cy="3786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04F0FF-04CD-EDFF-7B1A-C5DE938EEA59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2"/>
                </a:solidFill>
              </a:rPr>
              <a:t>Vigilada </a:t>
            </a:r>
            <a:r>
              <a:rPr lang="es-CO" sz="675" dirty="0" err="1">
                <a:solidFill>
                  <a:schemeClr val="bg2"/>
                </a:solidFill>
              </a:rPr>
              <a:t>Mineducación</a:t>
            </a:r>
            <a:endParaRPr lang="es-CO" sz="675" dirty="0">
              <a:solidFill>
                <a:schemeClr val="bg2"/>
              </a:solidFill>
            </a:endParaRPr>
          </a:p>
        </p:txBody>
      </p:sp>
      <p:sp>
        <p:nvSpPr>
          <p:cNvPr id="6" name="Google Shape;98;p23">
            <a:extLst>
              <a:ext uri="{FF2B5EF4-FFF2-40B4-BE49-F238E27FC236}">
                <a16:creationId xmlns:a16="http://schemas.microsoft.com/office/drawing/2014/main" id="{F562C296-131A-1156-2E03-095F6317AF59}"/>
              </a:ext>
            </a:extLst>
          </p:cNvPr>
          <p:cNvSpPr txBox="1"/>
          <p:nvPr/>
        </p:nvSpPr>
        <p:spPr>
          <a:xfrm>
            <a:off x="139161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4571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9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69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416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7199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dmartinev@eafit.edu.c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863990" y="503672"/>
            <a:ext cx="7914803" cy="16826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>
                <a:latin typeface="Calibri"/>
                <a:ea typeface="Calibri"/>
                <a:cs typeface="Calibri"/>
                <a:sym typeface="Calibri"/>
              </a:rPr>
              <a:t>Preprocesamiento de texto</a:t>
            </a:r>
            <a:br>
              <a:rPr lang="es-CO" sz="3600" dirty="0">
                <a:latin typeface="Calibri"/>
                <a:ea typeface="Calibri"/>
                <a:cs typeface="Calibri"/>
                <a:sym typeface="Calibri"/>
              </a:rPr>
            </a:br>
            <a:endParaRPr sz="44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4800" dirty="0"/>
          </a:p>
        </p:txBody>
      </p:sp>
      <p:sp>
        <p:nvSpPr>
          <p:cNvPr id="3" name="Google Shape;60;p19">
            <a:extLst>
              <a:ext uri="{FF2B5EF4-FFF2-40B4-BE49-F238E27FC236}">
                <a16:creationId xmlns:a16="http://schemas.microsoft.com/office/drawing/2014/main" id="{E4D3BE62-9653-A8AD-FBD4-1A43E265E47F}"/>
              </a:ext>
            </a:extLst>
          </p:cNvPr>
          <p:cNvSpPr txBox="1"/>
          <p:nvPr/>
        </p:nvSpPr>
        <p:spPr>
          <a:xfrm>
            <a:off x="493189" y="3313352"/>
            <a:ext cx="76642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Docente: Juan D</a:t>
            </a:r>
            <a:r>
              <a:rPr lang="es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avid </a:t>
            </a:r>
            <a:r>
              <a:rPr lang="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Martínez Vargas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400" dirty="0">
                <a:solidFill>
                  <a:schemeClr val="lt1"/>
                </a:solidFill>
                <a:latin typeface="Calibri"/>
                <a:cs typeface="Calibri"/>
                <a:sym typeface="Calibri"/>
                <a:hlinkClick r:id="rId3"/>
              </a:rPr>
              <a:t>jdmartinev@eafit.edu.co</a:t>
            </a:r>
            <a:endParaRPr lang="es" sz="24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11360795-A565-2C83-E3AB-0D45D661A93B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Bag of words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2DDCD1-B031-FF9F-7D48-86AC7A8B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9" y="1459347"/>
            <a:ext cx="3772094" cy="22480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6D1C5D5-DD3E-0FC2-62D8-DE5DB91E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204" y="2209781"/>
            <a:ext cx="1625684" cy="723937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F98FA913-7555-58FD-DC13-397CFF994923}"/>
              </a:ext>
            </a:extLst>
          </p:cNvPr>
          <p:cNvSpPr/>
          <p:nvPr/>
        </p:nvSpPr>
        <p:spPr>
          <a:xfrm>
            <a:off x="4766306" y="2397953"/>
            <a:ext cx="741602" cy="37080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99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6AD06224-C8E9-4D28-8BE7-024DFB92A043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Modificaciones de Bag of Words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1A9A710-8D64-9564-3087-5FEE57C55DCC}"/>
              </a:ext>
            </a:extLst>
          </p:cNvPr>
          <p:cNvSpPr txBox="1"/>
          <p:nvPr/>
        </p:nvSpPr>
        <p:spPr>
          <a:xfrm>
            <a:off x="493189" y="1088546"/>
            <a:ext cx="741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dirty="0"/>
              <a:t>N - gramas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0B05B9-CA04-C125-A542-42DCC37D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40" y="1893173"/>
            <a:ext cx="3551750" cy="18540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477677D-9814-CDCE-4597-28E82F98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97428"/>
            <a:ext cx="1447874" cy="21337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E23F2D9-0BDC-89C8-694E-06D291FBE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204" y="1472003"/>
            <a:ext cx="1682836" cy="22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A1E3DBE0-A89D-5474-25D0-ECE01B765FD2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Modificaciones de Bag of Words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3F1FC0-5F11-6FE6-5D63-02626C3E3C2D}"/>
              </a:ext>
            </a:extLst>
          </p:cNvPr>
          <p:cNvSpPr txBox="1"/>
          <p:nvPr/>
        </p:nvSpPr>
        <p:spPr>
          <a:xfrm>
            <a:off x="493189" y="1088546"/>
            <a:ext cx="741602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b="1" dirty="0" err="1"/>
              <a:t>tf-idf</a:t>
            </a:r>
            <a:r>
              <a:rPr lang="es-CO" sz="1600" b="1" dirty="0"/>
              <a:t>: </a:t>
            </a:r>
            <a:r>
              <a:rPr lang="es-CO" sz="1600" b="1" dirty="0" err="1"/>
              <a:t>Term</a:t>
            </a:r>
            <a:r>
              <a:rPr lang="es-CO" sz="1600" b="1" dirty="0"/>
              <a:t> </a:t>
            </a:r>
            <a:r>
              <a:rPr lang="es-CO" sz="1600" b="1" dirty="0" err="1"/>
              <a:t>frequency</a:t>
            </a:r>
            <a:r>
              <a:rPr lang="es-CO" sz="1600" b="1" dirty="0"/>
              <a:t> – inverse </a:t>
            </a:r>
            <a:r>
              <a:rPr lang="es-CO" sz="1600" b="1" dirty="0" err="1"/>
              <a:t>document</a:t>
            </a:r>
            <a:r>
              <a:rPr lang="es-CO" sz="1600" b="1" dirty="0"/>
              <a:t> </a:t>
            </a:r>
            <a:r>
              <a:rPr lang="es-CO" sz="1600" b="1" dirty="0" err="1"/>
              <a:t>frequency</a:t>
            </a:r>
            <a:endParaRPr lang="es-CO" sz="16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  <a:p>
            <a:pPr>
              <a:spcAft>
                <a:spcPts val="1200"/>
              </a:spcAft>
            </a:pPr>
            <a:r>
              <a:rPr lang="es-CO" dirty="0"/>
              <a:t>Qué tan a menudo aparece una palabra, </a:t>
            </a:r>
            <a:r>
              <a:rPr lang="es-CO" b="1" dirty="0"/>
              <a:t>ponderado</a:t>
            </a:r>
            <a:r>
              <a:rPr lang="es-CO" dirty="0"/>
              <a:t> por el número de documentos en el que la palabra aparece: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dirty="0"/>
              <a:t>Frecuencia alta de aparición de la palabra: palabra importante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dirty="0"/>
              <a:t>Frecuencia alta de aparición en documentos: no tan informativa</a:t>
            </a:r>
          </a:p>
          <a:p>
            <a:pPr>
              <a:spcAft>
                <a:spcPts val="1200"/>
              </a:spcAft>
            </a:pPr>
            <a:endParaRPr lang="es-C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8516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930C7D30-9233-4102-B50F-3E823F8C98FA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Embeddings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094CDD-1663-44AE-87E6-930FE32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91" y="1009191"/>
            <a:ext cx="7045219" cy="34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8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C38B48D-C1B3-4604-816B-1865D3D788E6}"/>
              </a:ext>
            </a:extLst>
          </p:cNvPr>
          <p:cNvSpPr txBox="1"/>
          <p:nvPr/>
        </p:nvSpPr>
        <p:spPr>
          <a:xfrm>
            <a:off x="493189" y="1088546"/>
            <a:ext cx="7416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b="1" dirty="0" err="1"/>
              <a:t>Embedding</a:t>
            </a:r>
            <a:r>
              <a:rPr lang="es-CO" sz="1600" b="1" dirty="0"/>
              <a:t> </a:t>
            </a:r>
            <a:r>
              <a:rPr lang="es-CO" sz="1600" b="1" dirty="0" err="1"/>
              <a:t>layers</a:t>
            </a:r>
            <a:r>
              <a:rPr lang="es-CO" sz="1600" b="1" dirty="0"/>
              <a:t>: </a:t>
            </a:r>
            <a:r>
              <a:rPr lang="es-CO" sz="1600" dirty="0"/>
              <a:t>Forma eficiente de multiplicación de matrices cuando se trabaja con vectores codificados de forma </a:t>
            </a:r>
            <a:r>
              <a:rPr lang="es-CO" sz="1600" dirty="0" err="1"/>
              <a:t>one-hot</a:t>
            </a:r>
            <a:endParaRPr lang="es-CO" dirty="0"/>
          </a:p>
          <a:p>
            <a:pPr>
              <a:spcAft>
                <a:spcPts val="1200"/>
              </a:spcAft>
            </a:pPr>
            <a:endParaRPr lang="es-C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A084DC-B6FC-475A-9208-42F71789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90" y="1750265"/>
            <a:ext cx="7392432" cy="2905530"/>
          </a:xfrm>
          <a:prstGeom prst="rect">
            <a:avLst/>
          </a:prstGeom>
        </p:spPr>
      </p:pic>
      <p:sp>
        <p:nvSpPr>
          <p:cNvPr id="7" name="Google Shape;76;p22">
            <a:extLst>
              <a:ext uri="{FF2B5EF4-FFF2-40B4-BE49-F238E27FC236}">
                <a16:creationId xmlns:a16="http://schemas.microsoft.com/office/drawing/2014/main" id="{80D2AC72-60AC-4002-ADA5-BAB3EC730376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HuggingFace (pytorch) Embedding layer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5318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26F7E56E-91C0-447A-8652-8ACEE2EB6864}"/>
              </a:ext>
            </a:extLst>
          </p:cNvPr>
          <p:cNvSpPr txBox="1"/>
          <p:nvPr/>
        </p:nvSpPr>
        <p:spPr>
          <a:xfrm>
            <a:off x="157168" y="109080"/>
            <a:ext cx="812284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HuggingFace (pytorch) Embedding layer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AFFFA6-164D-4C06-B8A3-42A68054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20" y="1125741"/>
            <a:ext cx="7630590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5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A6CD350D-2034-F4F0-116D-58208887431B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Preprocesamiento de texto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0B5F75-5572-7BFB-B9BF-8618238A4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961" y="1088546"/>
            <a:ext cx="6382078" cy="35752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C960A5-058D-69F3-23D0-8D7354350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16" y="4544088"/>
            <a:ext cx="2305168" cy="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FAD29C-E596-AFC7-6886-A6AE7B23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91" y="1459347"/>
            <a:ext cx="6521785" cy="2819545"/>
          </a:xfrm>
          <a:prstGeom prst="rect">
            <a:avLst/>
          </a:prstGeom>
        </p:spPr>
      </p:pic>
      <p:sp>
        <p:nvSpPr>
          <p:cNvPr id="4" name="Google Shape;76;p22">
            <a:extLst>
              <a:ext uri="{FF2B5EF4-FFF2-40B4-BE49-F238E27FC236}">
                <a16:creationId xmlns:a16="http://schemas.microsoft.com/office/drawing/2014/main" id="{13510E34-538F-CCE3-C1FD-A04F0C5BD18A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Preprocesamiento de texto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963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7806A1B2-78BA-5706-9DDD-993F252CE468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Preprocesamiento de texto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FBA7D3-F22D-CBCA-1833-A23916A31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9" y="1101649"/>
            <a:ext cx="4305521" cy="29402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6802B85-E40D-4509-ADF3-37165DC01233}"/>
              </a:ext>
            </a:extLst>
          </p:cNvPr>
          <p:cNvSpPr txBox="1"/>
          <p:nvPr/>
        </p:nvSpPr>
        <p:spPr>
          <a:xfrm>
            <a:off x="5313602" y="2195660"/>
            <a:ext cx="25956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s-CO" dirty="0"/>
              <a:t>Bag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words</a:t>
            </a:r>
            <a:endParaRPr lang="es-CO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s-CO" dirty="0" err="1"/>
              <a:t>Embeddings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5718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CC8C77F7-9F10-4F5C-B6BB-9ABB667A72B4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Tokenización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E2794F-D24C-4B90-8A0D-00D774D82083}"/>
              </a:ext>
            </a:extLst>
          </p:cNvPr>
          <p:cNvSpPr txBox="1"/>
          <p:nvPr/>
        </p:nvSpPr>
        <p:spPr>
          <a:xfrm>
            <a:off x="283374" y="1088546"/>
            <a:ext cx="7996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dirty="0"/>
              <a:t>Divide el texto/documento en partes pequeñas con espacios en blanco y puntuaciones  </a:t>
            </a:r>
            <a:endParaRPr lang="es-C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60FC07-E2E4-47B6-84C1-61492DCC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42" y="1751136"/>
            <a:ext cx="6916115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7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A247A68C-4BAE-40F1-915C-FE9C42E58036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Remoción de stop words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A195A6-EB13-4BE0-88C1-654CBAE6D584}"/>
              </a:ext>
            </a:extLst>
          </p:cNvPr>
          <p:cNvSpPr txBox="1"/>
          <p:nvPr/>
        </p:nvSpPr>
        <p:spPr>
          <a:xfrm>
            <a:off x="283374" y="1088546"/>
            <a:ext cx="836743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CO" sz="1600" b="1" dirty="0"/>
              <a:t>Stop </a:t>
            </a:r>
            <a:r>
              <a:rPr lang="es-CO" sz="1600" b="1" dirty="0" err="1"/>
              <a:t>words</a:t>
            </a:r>
            <a:r>
              <a:rPr lang="es-CO" sz="1600" b="1" dirty="0"/>
              <a:t>: </a:t>
            </a:r>
            <a:r>
              <a:rPr lang="es-CO" sz="1600" dirty="0"/>
              <a:t>Palabras que aparecen frecuentemente en textos pero no contribuyen mucho al significado de las oraciones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sz="1600" dirty="0"/>
              <a:t>Stop </a:t>
            </a:r>
            <a:r>
              <a:rPr lang="es-CO" sz="1600" dirty="0" err="1"/>
              <a:t>words</a:t>
            </a:r>
            <a:r>
              <a:rPr lang="es-CO" sz="1600" dirty="0"/>
              <a:t> comunes (eng): “a”, “</a:t>
            </a:r>
            <a:r>
              <a:rPr lang="es-CO" sz="1600" dirty="0" err="1"/>
              <a:t>the</a:t>
            </a:r>
            <a:r>
              <a:rPr lang="es-CO" sz="1600" dirty="0"/>
              <a:t>”, “so”, “</a:t>
            </a:r>
            <a:r>
              <a:rPr lang="es-CO" sz="1600" dirty="0" err="1"/>
              <a:t>is</a:t>
            </a:r>
            <a:r>
              <a:rPr lang="es-CO" sz="1600" dirty="0"/>
              <a:t>”, “</a:t>
            </a:r>
            <a:r>
              <a:rPr lang="es-CO" sz="1600" dirty="0" err="1"/>
              <a:t>it</a:t>
            </a:r>
            <a:r>
              <a:rPr lang="es-CO" sz="1600" dirty="0"/>
              <a:t>”, “at”, “in”, “</a:t>
            </a:r>
            <a:r>
              <a:rPr lang="es-CO" sz="1600" dirty="0" err="1"/>
              <a:t>this</a:t>
            </a:r>
            <a:r>
              <a:rPr lang="es-CO" sz="1600" dirty="0"/>
              <a:t>”, “</a:t>
            </a:r>
            <a:r>
              <a:rPr lang="es-CO" sz="1600" dirty="0" err="1"/>
              <a:t>there</a:t>
            </a:r>
            <a:r>
              <a:rPr lang="es-CO" sz="1600" dirty="0"/>
              <a:t>”, “</a:t>
            </a:r>
            <a:r>
              <a:rPr lang="es-CO" sz="1600" dirty="0" err="1"/>
              <a:t>that</a:t>
            </a:r>
            <a:r>
              <a:rPr lang="es-CO" sz="1600" dirty="0"/>
              <a:t>”, “</a:t>
            </a:r>
            <a:r>
              <a:rPr lang="es-CO" sz="1600" dirty="0" err="1"/>
              <a:t>my</a:t>
            </a:r>
            <a:r>
              <a:rPr lang="es-CO" sz="1600" dirty="0"/>
              <a:t>” </a:t>
            </a:r>
            <a:endParaRPr lang="es-C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A6CBB3-B61E-42EB-89EA-BD8C9BF3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91" y="2200949"/>
            <a:ext cx="6973273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84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E993E141-9D81-EC07-FADC-6EF0D3C9C5CF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Bag of words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C16414-A078-2907-326E-1C0E44FD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88" y="1459347"/>
            <a:ext cx="5340624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5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0F84AB-6380-9546-E97D-CCC3F11AF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50" y="1830148"/>
            <a:ext cx="3551750" cy="185400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837653-FC45-2A4D-ABF2-3E4E80A5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204" y="915074"/>
            <a:ext cx="1565331" cy="4054954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4E648B38-9E76-24DD-E106-BA5C3EE8ACE4}"/>
              </a:ext>
            </a:extLst>
          </p:cNvPr>
          <p:cNvSpPr/>
          <p:nvPr/>
        </p:nvSpPr>
        <p:spPr>
          <a:xfrm>
            <a:off x="4942801" y="2727834"/>
            <a:ext cx="741602" cy="37080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Google Shape;76;p22">
            <a:extLst>
              <a:ext uri="{FF2B5EF4-FFF2-40B4-BE49-F238E27FC236}">
                <a16:creationId xmlns:a16="http://schemas.microsoft.com/office/drawing/2014/main" id="{B90BB06E-A0A0-1476-8781-DF2E64100D57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Bag of words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3558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22">
            <a:extLst>
              <a:ext uri="{FF2B5EF4-FFF2-40B4-BE49-F238E27FC236}">
                <a16:creationId xmlns:a16="http://schemas.microsoft.com/office/drawing/2014/main" id="{2AEDEC4C-856A-526D-F6BE-05A602BFE99F}"/>
              </a:ext>
            </a:extLst>
          </p:cNvPr>
          <p:cNvSpPr txBox="1"/>
          <p:nvPr/>
        </p:nvSpPr>
        <p:spPr>
          <a:xfrm>
            <a:off x="157168" y="109080"/>
            <a:ext cx="7488232" cy="9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3000" b="1" dirty="0">
                <a:solidFill>
                  <a:schemeClr val="bg1"/>
                </a:solidFill>
                <a:latin typeface="Nunito Sans ExtraBold"/>
                <a:sym typeface="Calibri"/>
              </a:rPr>
              <a:t>Bag of words</a:t>
            </a:r>
            <a:endParaRPr sz="3000" b="1" dirty="0">
              <a:solidFill>
                <a:schemeClr val="bg1"/>
              </a:solidFill>
              <a:latin typeface="Nunito Sans ExtraBold"/>
              <a:sym typeface="Nunito Sans ExtraBold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220979-9623-5693-9ABD-304A984EC540}"/>
              </a:ext>
            </a:extLst>
          </p:cNvPr>
          <p:cNvSpPr txBox="1"/>
          <p:nvPr/>
        </p:nvSpPr>
        <p:spPr>
          <a:xfrm>
            <a:off x="493189" y="1088546"/>
            <a:ext cx="74160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dirty="0"/>
              <a:t>El número de palabras determina el número de características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O" dirty="0"/>
              <a:t>El número de veces que aparece cada palabra en cada ejemplo determina el valor de cada característica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3ED52C6-8219-EFB4-3398-A53CE52F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90" y="2200949"/>
            <a:ext cx="72771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87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Eafi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Eafit" id="{09A1FEDD-FD90-45E3-B814-1466AAC67C6F}" vid="{EC9E961C-D0DD-48BE-A67E-E9433C482F9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TemaEafit</Template>
  <TotalTime>8352</TotalTime>
  <Words>237</Words>
  <Application>Microsoft Office PowerPoint</Application>
  <PresentationFormat>Presentación en pantalla (16:9)</PresentationFormat>
  <Paragraphs>32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Nunito Sans ExtraBold</vt:lpstr>
      <vt:lpstr>Calibri</vt:lpstr>
      <vt:lpstr>TemaEafit</vt:lpstr>
      <vt:lpstr>Preprocesamiento de texto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automático de cero a uno</dc:title>
  <dc:creator>Juan David Martinez Vargas</dc:creator>
  <cp:lastModifiedBy>Juan David Martinez Vargas</cp:lastModifiedBy>
  <cp:revision>19</cp:revision>
  <dcterms:modified xsi:type="dcterms:W3CDTF">2023-08-31T21:26:15Z</dcterms:modified>
</cp:coreProperties>
</file>